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6" r:id="rId4"/>
    <p:sldId id="267" r:id="rId5"/>
    <p:sldId id="268" r:id="rId6"/>
    <p:sldId id="269" r:id="rId7"/>
    <p:sldId id="276" r:id="rId8"/>
    <p:sldId id="270" r:id="rId9"/>
    <p:sldId id="275" r:id="rId10"/>
    <p:sldId id="271" r:id="rId11"/>
    <p:sldId id="272" r:id="rId12"/>
    <p:sldId id="277" r:id="rId13"/>
    <p:sldId id="278" r:id="rId14"/>
    <p:sldId id="260" r:id="rId15"/>
    <p:sldId id="274" r:id="rId16"/>
    <p:sldId id="265" r:id="rId17"/>
    <p:sldId id="279" r:id="rId18"/>
    <p:sldId id="26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0645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83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6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83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11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32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0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59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982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2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78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17BC79-1A79-43E9-8E64-02781CF18D58}" type="datetimeFigureOut">
              <a:rPr lang="uk-UA" smtClean="0"/>
              <a:pPr/>
              <a:t>24.03.2020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264DD87-E3AE-41CF-8CE5-E2F39F981B3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370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59560"/>
            <a:ext cx="8991600" cy="1973974"/>
          </a:xfrm>
          <a:gradFill>
            <a:gsLst>
              <a:gs pos="0">
                <a:srgbClr val="FFFF00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3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Комунальний  Заклад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 Сурсько-Литовська 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 загальноосвітня школа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і-ііі ступенів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1015" y="2393694"/>
            <a:ext cx="11834447" cy="446222"/>
          </a:xfrm>
        </p:spPr>
        <p:txBody>
          <a:bodyPr>
            <a:noAutofit/>
          </a:bodyPr>
          <a:lstStyle/>
          <a:p>
            <a:r>
              <a:rPr lang="uk-UA" altLang="uk-UA" sz="2400" b="1" dirty="0">
                <a:solidFill>
                  <a:srgbClr val="002060"/>
                </a:solidFill>
              </a:rPr>
              <a:t>Сурсько-Литовської сільської ради Дніпровського району Дніпропетровської області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7258766" y="3832378"/>
            <a:ext cx="4482280" cy="22808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2060"/>
                </a:solidFill>
              </a:rPr>
              <a:t>Директор КЗ Сурсько-Литовська ЗШ І-ІІІ ступенів - </a:t>
            </a:r>
          </a:p>
          <a:p>
            <a:r>
              <a:rPr lang="uk-UA" sz="3200" b="1" dirty="0" err="1">
                <a:solidFill>
                  <a:srgbClr val="002060"/>
                </a:solidFill>
              </a:rPr>
              <a:t>Лапініс</a:t>
            </a:r>
            <a:endParaRPr lang="uk-UA" sz="3200" b="1" dirty="0">
              <a:solidFill>
                <a:srgbClr val="002060"/>
              </a:solidFill>
            </a:endParaRPr>
          </a:p>
          <a:p>
            <a:r>
              <a:rPr lang="uk-UA" sz="3200" b="1" dirty="0">
                <a:solidFill>
                  <a:srgbClr val="002060"/>
                </a:solidFill>
              </a:rPr>
              <a:t>Наталія Валеріївна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6" y="2930769"/>
            <a:ext cx="5890847" cy="39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8686" y="2915589"/>
            <a:ext cx="4270248" cy="3635114"/>
          </a:xfrm>
        </p:spPr>
        <p:txBody>
          <a:bodyPr>
            <a:noAutofit/>
          </a:bodyPr>
          <a:lstStyle/>
          <a:p>
            <a:r>
              <a:rPr lang="uk-UA" sz="2600" b="1" dirty="0"/>
              <a:t>Соціалізація особистості в умовах сільської освіти</a:t>
            </a:r>
          </a:p>
          <a:p>
            <a:r>
              <a:rPr lang="uk-UA" sz="2600" b="1" dirty="0"/>
              <a:t>Забезпечення рівного доступу до якісної освіти</a:t>
            </a:r>
          </a:p>
          <a:p>
            <a:r>
              <a:rPr lang="uk-UA" sz="2600" b="1" dirty="0"/>
              <a:t>Здатність до творчості та уміння вчитись впродовж життя</a:t>
            </a:r>
            <a:endParaRPr lang="ru-RU" sz="26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7393458" y="3113270"/>
            <a:ext cx="4253484" cy="2596776"/>
          </a:xfrm>
        </p:spPr>
        <p:txBody>
          <a:bodyPr>
            <a:noAutofit/>
          </a:bodyPr>
          <a:lstStyle/>
          <a:p>
            <a:r>
              <a:rPr lang="uk-UA" sz="2800" b="1" dirty="0"/>
              <a:t>Школа соціального успіху, високої культури громадянської відповідальності, осередок розвитку громади</a:t>
            </a:r>
            <a:endParaRPr lang="ru-RU" sz="28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46126" y="425046"/>
            <a:ext cx="7729728" cy="118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Майбутнє  </a:t>
            </a:r>
            <a:b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навчального  закладу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597" y="1841639"/>
            <a:ext cx="24925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місія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3458" y="1857346"/>
            <a:ext cx="22602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візія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4865962" y="3222885"/>
            <a:ext cx="2476684" cy="2323476"/>
          </a:xfrm>
          <a:prstGeom prst="sun">
            <a:avLst/>
          </a:prstGeom>
          <a:gradFill>
            <a:gsLst>
              <a:gs pos="49000">
                <a:srgbClr val="FFFF00"/>
              </a:gs>
              <a:gs pos="16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8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41686" y="1198418"/>
            <a:ext cx="4271771" cy="3101982"/>
          </a:xfrm>
        </p:spPr>
        <p:txBody>
          <a:bodyPr>
            <a:noAutofit/>
          </a:bodyPr>
          <a:lstStyle/>
          <a:p>
            <a:r>
              <a:rPr lang="uk-UA" sz="2400" b="1" dirty="0"/>
              <a:t>Патріотизм</a:t>
            </a:r>
          </a:p>
          <a:p>
            <a:r>
              <a:rPr lang="uk-UA" sz="2400" b="1" dirty="0"/>
              <a:t>Європейські цінності</a:t>
            </a:r>
          </a:p>
          <a:p>
            <a:r>
              <a:rPr lang="uk-UA" sz="2400" b="1" dirty="0"/>
              <a:t>Соціалізація</a:t>
            </a:r>
          </a:p>
          <a:p>
            <a:r>
              <a:rPr lang="uk-UA" sz="2400" b="1" dirty="0"/>
              <a:t>Здоровий спосіб життя</a:t>
            </a:r>
          </a:p>
          <a:p>
            <a:r>
              <a:rPr lang="uk-UA" sz="2400" b="1" dirty="0"/>
              <a:t>Екологічне мислення</a:t>
            </a:r>
            <a:endParaRPr lang="ru-RU" sz="24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02" y="1084353"/>
            <a:ext cx="2478084" cy="2478084"/>
          </a:xfrm>
        </p:spPr>
      </p:pic>
      <p:sp>
        <p:nvSpPr>
          <p:cNvPr id="7" name="Прямоугольник 6"/>
          <p:cNvSpPr/>
          <p:nvPr/>
        </p:nvSpPr>
        <p:spPr>
          <a:xfrm>
            <a:off x="2533050" y="194192"/>
            <a:ext cx="678167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Ключові  цінності</a:t>
            </a:r>
            <a:endParaRPr lang="ru-RU" sz="44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3" y="1327638"/>
            <a:ext cx="3768443" cy="2119749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81253" y="4316369"/>
            <a:ext cx="11501016" cy="2369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81253" y="4437089"/>
            <a:ext cx="11635927" cy="224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45" y="3562437"/>
            <a:ext cx="4938346" cy="32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2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334943" y="1280478"/>
            <a:ext cx="9848872" cy="5155491"/>
          </a:xfrm>
        </p:spPr>
        <p:txBody>
          <a:bodyPr>
            <a:normAutofit lnSpcReduction="10000"/>
          </a:bodyPr>
          <a:lstStyle/>
          <a:p>
            <a:r>
              <a:rPr lang="ru-RU" sz="3200" b="1" dirty="0"/>
              <a:t>1. Формування 10 ключових компетентностей </a:t>
            </a:r>
            <a:r>
              <a:rPr lang="ru-RU" sz="3200" b="1" dirty="0" err="1"/>
              <a:t>нової</a:t>
            </a:r>
            <a:r>
              <a:rPr lang="ru-RU" sz="3200" b="1" dirty="0"/>
              <a:t> </a:t>
            </a:r>
            <a:r>
              <a:rPr lang="ru-RU" sz="3200" b="1" dirty="0" err="1"/>
              <a:t>української</a:t>
            </a:r>
            <a:r>
              <a:rPr lang="ru-RU" sz="3200" b="1" dirty="0"/>
              <a:t> </a:t>
            </a:r>
            <a:r>
              <a:rPr lang="ru-RU" sz="3200" b="1" dirty="0" err="1"/>
              <a:t>школи</a:t>
            </a:r>
            <a:endParaRPr lang="ru-RU" sz="3200" b="1" dirty="0"/>
          </a:p>
          <a:p>
            <a:r>
              <a:rPr lang="ru-RU" sz="3200" b="1" dirty="0"/>
              <a:t>2. </a:t>
            </a:r>
            <a:r>
              <a:rPr lang="ru-RU" sz="3200" b="1" dirty="0" err="1"/>
              <a:t>Вдосконалення</a:t>
            </a:r>
            <a:r>
              <a:rPr lang="ru-RU" sz="3200" b="1" dirty="0"/>
              <a:t> </a:t>
            </a:r>
            <a:r>
              <a:rPr lang="ru-RU" sz="3200" b="1" dirty="0" err="1"/>
              <a:t>патріотичного</a:t>
            </a:r>
            <a:r>
              <a:rPr lang="ru-RU" sz="3200" b="1" dirty="0"/>
              <a:t> </a:t>
            </a:r>
            <a:r>
              <a:rPr lang="ru-RU" sz="3200" b="1" dirty="0" err="1"/>
              <a:t>виховання</a:t>
            </a:r>
            <a:endParaRPr lang="ru-RU" sz="3200" b="1" dirty="0"/>
          </a:p>
          <a:p>
            <a:r>
              <a:rPr lang="ru-RU" sz="3200" b="1" dirty="0"/>
              <a:t>3. </a:t>
            </a:r>
            <a:r>
              <a:rPr lang="ru-RU" sz="3200" b="1" dirty="0" err="1"/>
              <a:t>Створення</a:t>
            </a:r>
            <a:r>
              <a:rPr lang="ru-RU" sz="3200" b="1" dirty="0"/>
              <a:t> </a:t>
            </a:r>
            <a:r>
              <a:rPr lang="ru-RU" sz="3200" b="1" dirty="0" err="1"/>
              <a:t>безпечних</a:t>
            </a:r>
            <a:r>
              <a:rPr lang="ru-RU" sz="3200" b="1" dirty="0"/>
              <a:t> умов </a:t>
            </a:r>
            <a:r>
              <a:rPr lang="ru-RU" sz="3200" b="1" dirty="0" err="1"/>
              <a:t>навчання</a:t>
            </a:r>
            <a:r>
              <a:rPr lang="ru-RU" sz="3200" b="1" dirty="0"/>
              <a:t> та </a:t>
            </a:r>
            <a:r>
              <a:rPr lang="ru-RU" sz="3200" b="1" dirty="0" err="1"/>
              <a:t>праці</a:t>
            </a:r>
            <a:r>
              <a:rPr lang="ru-RU" sz="3200" b="1" dirty="0"/>
              <a:t> (</a:t>
            </a:r>
            <a:r>
              <a:rPr lang="ru-RU" sz="3200" b="1" dirty="0" err="1"/>
              <a:t>зміцнення</a:t>
            </a:r>
            <a:r>
              <a:rPr lang="ru-RU" sz="3200" b="1" dirty="0"/>
              <a:t> </a:t>
            </a:r>
            <a:r>
              <a:rPr lang="ru-RU" sz="3200" b="1" dirty="0" err="1"/>
              <a:t>матеріально</a:t>
            </a:r>
            <a:r>
              <a:rPr lang="ru-RU" sz="3200" b="1" dirty="0"/>
              <a:t>- </a:t>
            </a:r>
            <a:r>
              <a:rPr lang="ru-RU" sz="3200" b="1" dirty="0" err="1"/>
              <a:t>технічної</a:t>
            </a:r>
            <a:r>
              <a:rPr lang="ru-RU" sz="3200" b="1" dirty="0"/>
              <a:t> </a:t>
            </a:r>
            <a:r>
              <a:rPr lang="ru-RU" sz="3200" b="1" dirty="0" err="1"/>
              <a:t>бази</a:t>
            </a:r>
            <a:r>
              <a:rPr lang="ru-RU" sz="3200" b="1" dirty="0"/>
              <a:t> з </a:t>
            </a:r>
            <a:r>
              <a:rPr lang="ru-RU" sz="3200" b="1" dirty="0" err="1"/>
              <a:t>протипожежної</a:t>
            </a:r>
            <a:r>
              <a:rPr lang="ru-RU" sz="3200" b="1" dirty="0"/>
              <a:t> </a:t>
            </a:r>
            <a:r>
              <a:rPr lang="ru-RU" sz="3200" b="1" dirty="0" err="1"/>
              <a:t>безпеки</a:t>
            </a:r>
            <a:r>
              <a:rPr lang="ru-RU" sz="3200" b="1" dirty="0"/>
              <a:t>)</a:t>
            </a:r>
          </a:p>
          <a:p>
            <a:r>
              <a:rPr lang="ru-RU" sz="3200" b="1" dirty="0"/>
              <a:t>4. </a:t>
            </a:r>
            <a:r>
              <a:rPr lang="ru-RU" sz="3200" b="1" dirty="0" err="1"/>
              <a:t>Закінчення</a:t>
            </a:r>
            <a:r>
              <a:rPr lang="ru-RU" sz="3200" b="1" dirty="0"/>
              <a:t> </a:t>
            </a:r>
            <a:r>
              <a:rPr lang="ru-RU" sz="3200" b="1" dirty="0" err="1"/>
              <a:t>робіт</a:t>
            </a:r>
            <a:r>
              <a:rPr lang="ru-RU" sz="3200" b="1" dirty="0"/>
              <a:t> з </a:t>
            </a:r>
            <a:r>
              <a:rPr lang="ru-RU" sz="3200" b="1" dirty="0" err="1"/>
              <a:t>капітального</a:t>
            </a:r>
            <a:r>
              <a:rPr lang="ru-RU" sz="3200" b="1" dirty="0"/>
              <a:t> ремонту </a:t>
            </a:r>
            <a:r>
              <a:rPr lang="ru-RU" sz="3200" b="1" dirty="0" err="1"/>
              <a:t>спротивної</a:t>
            </a:r>
            <a:r>
              <a:rPr lang="ru-RU" sz="3200" b="1" dirty="0"/>
              <a:t> </a:t>
            </a:r>
            <a:r>
              <a:rPr lang="ru-RU" sz="3200" b="1" dirty="0" err="1"/>
              <a:t>зали</a:t>
            </a:r>
            <a:endParaRPr lang="ru-RU" sz="3200" b="1" dirty="0"/>
          </a:p>
          <a:p>
            <a:r>
              <a:rPr lang="ru-RU" sz="3200" b="1" dirty="0"/>
              <a:t>5. </a:t>
            </a:r>
            <a:r>
              <a:rPr lang="ru-RU" sz="3200" b="1" dirty="0" err="1"/>
              <a:t>Складання</a:t>
            </a:r>
            <a:r>
              <a:rPr lang="ru-RU" sz="3200" b="1" dirty="0"/>
              <a:t> проектно-</a:t>
            </a:r>
            <a:r>
              <a:rPr lang="ru-RU" sz="3200" b="1" dirty="0" err="1"/>
              <a:t>кошторисної</a:t>
            </a:r>
            <a:r>
              <a:rPr lang="ru-RU" sz="3200" b="1" dirty="0"/>
              <a:t> </a:t>
            </a:r>
            <a:r>
              <a:rPr lang="ru-RU" sz="3200" b="1" dirty="0" err="1"/>
              <a:t>документації</a:t>
            </a:r>
            <a:r>
              <a:rPr lang="ru-RU" sz="3200" b="1" dirty="0"/>
              <a:t> з </a:t>
            </a:r>
            <a:r>
              <a:rPr lang="ru-RU" sz="3200" b="1" dirty="0" err="1"/>
              <a:t>капітального</a:t>
            </a:r>
            <a:r>
              <a:rPr lang="ru-RU" sz="3200" b="1" dirty="0"/>
              <a:t> ремонту </a:t>
            </a:r>
            <a:r>
              <a:rPr lang="ru-RU" sz="3200" b="1" dirty="0" err="1"/>
              <a:t>навчального</a:t>
            </a:r>
            <a:r>
              <a:rPr lang="ru-RU" sz="3200" b="1" dirty="0"/>
              <a:t>  закладу</a:t>
            </a:r>
          </a:p>
          <a:p>
            <a:endParaRPr lang="uk-UA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69" y="282952"/>
            <a:ext cx="9845893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3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616373" y="197757"/>
            <a:ext cx="11047191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План розвитку навчального закладу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949569" y="1121087"/>
            <a:ext cx="98913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Назва пріоритету</a:t>
            </a:r>
          </a:p>
          <a:p>
            <a:r>
              <a:rPr lang="uk-UA" sz="1600" dirty="0"/>
              <a:t>Визначення освітніх стратегій соціалізації особистості, розробка показників соціального розвитку учнів різних вікових груп, удосконалення системи психолого-педагогічного супроводу, як важливого чинника процесу соціалізації;</a:t>
            </a:r>
          </a:p>
          <a:p>
            <a:endParaRPr lang="uk-UA" sz="1600" dirty="0"/>
          </a:p>
          <a:p>
            <a:r>
              <a:rPr lang="uk-UA" sz="1600" b="1" dirty="0"/>
              <a:t>Що передбачає </a:t>
            </a:r>
            <a:r>
              <a:rPr lang="uk-UA" sz="1600" dirty="0"/>
              <a:t>підготовку до суспільного життя, оволодіння загальною людською і національною культурою, соціально-політичну адаптацію, соціально-професійну орієнтацію.</a:t>
            </a:r>
          </a:p>
          <a:p>
            <a:endParaRPr lang="uk-UA" sz="1600" b="1" dirty="0"/>
          </a:p>
          <a:p>
            <a:r>
              <a:rPr lang="uk-UA" sz="1600" b="1" dirty="0"/>
              <a:t>Кроки для здійснення</a:t>
            </a:r>
          </a:p>
          <a:p>
            <a:r>
              <a:rPr lang="uk-UA" sz="1600" b="1" dirty="0"/>
              <a:t> </a:t>
            </a:r>
            <a:r>
              <a:rPr lang="uk-UA" sz="1600" dirty="0"/>
              <a:t>Підвищення професійного рівня педагогічних працівників шляхом самоосвіти, науково-методичних навчань. Упровадження різних форм дистанційного навчання учнів та вчителів. Застосування інноваційних технологій. Робота з розвитку і підтримки творчо обдарованих учнів через впровадження інтерактивних форм роботи.</a:t>
            </a:r>
          </a:p>
          <a:p>
            <a:endParaRPr lang="uk-UA" sz="1600" dirty="0"/>
          </a:p>
          <a:p>
            <a:r>
              <a:rPr lang="uk-UA" sz="1600" b="1" dirty="0"/>
              <a:t>Що буде мірилом успішних досягнень</a:t>
            </a:r>
          </a:p>
          <a:p>
            <a:r>
              <a:rPr lang="uk-UA" sz="1600" dirty="0"/>
              <a:t>        </a:t>
            </a:r>
            <a:r>
              <a:rPr lang="uk-UA" sz="1600" dirty="0" err="1"/>
              <a:t>Конкурентно</a:t>
            </a:r>
            <a:r>
              <a:rPr lang="uk-UA" sz="1600" dirty="0"/>
              <a:t>-спроможний випускник закладу, який успішно адаптується у нових соціальних умовах.</a:t>
            </a:r>
          </a:p>
          <a:p>
            <a:endParaRPr lang="uk-UA" sz="1600" dirty="0"/>
          </a:p>
          <a:p>
            <a:r>
              <a:rPr lang="uk-UA" sz="1600" b="1" dirty="0"/>
              <a:t> Партнери</a:t>
            </a:r>
          </a:p>
          <a:p>
            <a:r>
              <a:rPr lang="uk-UA" sz="1600" dirty="0"/>
              <a:t> Сурсько-Литовська ОТГ, батьки, спонсори, підприємці, ООО «</a:t>
            </a:r>
            <a:r>
              <a:rPr lang="uk-UA" sz="1600" dirty="0" err="1"/>
              <a:t>Агроінвест</a:t>
            </a:r>
            <a:r>
              <a:rPr lang="uk-UA" sz="1600" dirty="0"/>
              <a:t>»</a:t>
            </a:r>
          </a:p>
          <a:p>
            <a:endParaRPr lang="uk-UA" sz="1600" dirty="0"/>
          </a:p>
          <a:p>
            <a:r>
              <a:rPr lang="uk-UA" sz="1600" b="1" dirty="0"/>
              <a:t>Які потрібні ресурси </a:t>
            </a:r>
          </a:p>
          <a:p>
            <a:r>
              <a:rPr lang="uk-UA" sz="1600" dirty="0"/>
              <a:t>100 % використання начального плану, розширення мереж гуртків, придбання одного шкільного автобуса, 17 нових комп'ютерів, зміцнення матеріально-технічної бази для трудового навчання, комплектація спортивним обладнанням спортивної зали.</a:t>
            </a:r>
          </a:p>
        </p:txBody>
      </p:sp>
    </p:spTree>
    <p:extLst>
      <p:ext uri="{BB962C8B-B14F-4D97-AF65-F5344CB8AC3E}">
        <p14:creationId xmlns:p14="http://schemas.microsoft.com/office/powerpoint/2010/main" val="348135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019" y="230766"/>
            <a:ext cx="8847542" cy="118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Сильні сторони</a:t>
            </a:r>
          </a:p>
        </p:txBody>
      </p:sp>
      <p:sp>
        <p:nvSpPr>
          <p:cNvPr id="4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66350" y="1547798"/>
            <a:ext cx="11703265" cy="5011264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b="1" dirty="0"/>
              <a:t>Підтримка об'єднаною територіальною громадою навчально-виховного процесу, впровадження інновацій, зміцнення матеріально-технічної бази</a:t>
            </a:r>
          </a:p>
          <a:p>
            <a:pPr algn="ctr"/>
            <a:r>
              <a:rPr lang="uk-UA" sz="2400" b="1" dirty="0"/>
              <a:t>Забезпеченість кваліфікованими кадрами</a:t>
            </a:r>
          </a:p>
          <a:p>
            <a:pPr algn="ctr"/>
            <a:r>
              <a:rPr lang="uk-UA" sz="2400" b="1" dirty="0"/>
              <a:t>Зростання і вдосконалення матеріально-технічної бази</a:t>
            </a:r>
          </a:p>
          <a:p>
            <a:pPr algn="ctr"/>
            <a:r>
              <a:rPr lang="uk-UA" sz="2400" b="1" dirty="0"/>
              <a:t>Прагнення набуття позитивного досвіду й участі у розвитку закладу</a:t>
            </a:r>
          </a:p>
          <a:p>
            <a:pPr algn="ctr"/>
            <a:r>
              <a:rPr lang="uk-UA" sz="2400" b="1" dirty="0"/>
              <a:t>Здатність до інновацій більшості педпрацівників</a:t>
            </a:r>
          </a:p>
          <a:p>
            <a:pPr algn="ctr"/>
            <a:r>
              <a:rPr lang="uk-UA" sz="2400" b="1" dirty="0"/>
              <a:t>Збільшення кількості переможців і призерів олімпіад, конкурсів</a:t>
            </a:r>
          </a:p>
          <a:p>
            <a:pPr algn="ctr"/>
            <a:r>
              <a:rPr lang="uk-UA" sz="2400" b="1" dirty="0"/>
              <a:t>Стимулювання у наполегливому ставленні до навчання учнів </a:t>
            </a:r>
          </a:p>
          <a:p>
            <a:pPr marL="0" indent="0" algn="ctr">
              <a:buNone/>
            </a:pPr>
            <a:r>
              <a:rPr lang="uk-UA" sz="2400" b="1" dirty="0"/>
              <a:t>та сумлінної праці вчителів</a:t>
            </a:r>
          </a:p>
          <a:p>
            <a:pPr algn="ctr"/>
            <a:r>
              <a:rPr lang="uk-UA" sz="2400" b="1" dirty="0"/>
              <a:t>Підтримка батьківської громади й учнів</a:t>
            </a:r>
          </a:p>
          <a:p>
            <a:pPr algn="ctr"/>
            <a:r>
              <a:rPr lang="uk-UA" sz="2400" b="1" dirty="0"/>
              <a:t>Збереження і примноження традицій закладу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734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458" y="265352"/>
            <a:ext cx="7729728" cy="78093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</a:rPr>
              <a:t>можливості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702682" y="1116975"/>
            <a:ext cx="10867995" cy="87887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b="1" dirty="0"/>
              <a:t>Розвиток індивідуальних особливостей дитини на основі впровадження </a:t>
            </a:r>
            <a:r>
              <a:rPr lang="uk-UA" sz="2800" b="1" dirty="0" err="1"/>
              <a:t>допрофільного</a:t>
            </a:r>
            <a:r>
              <a:rPr lang="uk-UA" sz="2800" b="1" dirty="0"/>
              <a:t> і профільного навчання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5" y="2306282"/>
            <a:ext cx="3684679" cy="2456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7" y="2306282"/>
            <a:ext cx="3798277" cy="2532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680" y="3252454"/>
            <a:ext cx="3633531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47569" y="1122419"/>
            <a:ext cx="35139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uk-UA" sz="2000" b="1" dirty="0"/>
              <a:t>	</a:t>
            </a:r>
            <a:r>
              <a:rPr lang="uk-UA" sz="1600" b="1" dirty="0"/>
              <a:t>21 навчальний кабінет  на  </a:t>
            </a:r>
            <a:r>
              <a:rPr lang="uk-UA" sz="1600" b="1" dirty="0">
                <a:solidFill>
                  <a:srgbClr val="FF0000"/>
                </a:solidFill>
              </a:rPr>
              <a:t>630 </a:t>
            </a:r>
            <a:r>
              <a:rPr lang="uk-UA" sz="1600" b="1" dirty="0"/>
              <a:t> посадочних  місць,  серед  яких: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 	кабінет фізики,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 	кабінет хімії,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 	кабінет біології, 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 	кабінет географії,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 	кабінет інформатики,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 	кабінет обслуговуючої праці </a:t>
            </a:r>
            <a:endParaRPr lang="en-US" sz="1600" b="1" dirty="0"/>
          </a:p>
          <a:p>
            <a:pPr marL="285750" indent="-285750">
              <a:buBlip>
                <a:blip r:embed="rId2"/>
              </a:buBlip>
            </a:pPr>
            <a:r>
              <a:rPr lang="en-US" sz="1600" b="1" dirty="0"/>
              <a:t>  </a:t>
            </a:r>
            <a:r>
              <a:rPr lang="uk-UA" sz="1600" b="1" dirty="0"/>
              <a:t> кабінет хореографії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	Бібліотека, в якій налічується   6159 примірників художньої літератури та 9424 примірника навчально-методичної літератури.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	Медичний кабінет та маніпуляційна кімната. Працює медична сестра.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  Спортивний зал, спортивний майданчик, спортивна кімната </a:t>
            </a:r>
          </a:p>
          <a:p>
            <a:pPr marL="285750" indent="-285750">
              <a:buBlip>
                <a:blip r:embed="rId2"/>
              </a:buBlip>
            </a:pPr>
            <a:r>
              <a:rPr lang="uk-UA" sz="1600" b="1" dirty="0"/>
              <a:t>	Їдальня на 60 місць</a:t>
            </a:r>
          </a:p>
          <a:p>
            <a:endParaRPr lang="uk-UA" sz="12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3335581" y="199089"/>
            <a:ext cx="5046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 послуг учнів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94" y="1200219"/>
            <a:ext cx="4214355" cy="3160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7" y="3965330"/>
            <a:ext cx="3645877" cy="2734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3" y="4516585"/>
            <a:ext cx="3521488" cy="2341415"/>
          </a:xfrm>
          <a:prstGeom prst="rect">
            <a:avLst/>
          </a:prstGeom>
        </p:spPr>
      </p:pic>
      <p:sp>
        <p:nvSpPr>
          <p:cNvPr id="7" name="Пляма 2 6"/>
          <p:cNvSpPr/>
          <p:nvPr/>
        </p:nvSpPr>
        <p:spPr>
          <a:xfrm>
            <a:off x="316886" y="536423"/>
            <a:ext cx="3112477" cy="29102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97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020" y="131885"/>
            <a:ext cx="7729728" cy="7234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Проекти, що вже реалізуються в навчальному закладі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83253"/>
              </p:ext>
            </p:extLst>
          </p:nvPr>
        </p:nvGraphicFramePr>
        <p:xfrm>
          <a:off x="252168" y="1014308"/>
          <a:ext cx="6799264" cy="571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068">
                  <a:extLst>
                    <a:ext uri="{9D8B030D-6E8A-4147-A177-3AD203B41FA5}">
                      <a16:colId xmlns:a16="http://schemas.microsoft.com/office/drawing/2014/main" val="3559894211"/>
                    </a:ext>
                  </a:extLst>
                </a:gridCol>
                <a:gridCol w="4255196">
                  <a:extLst>
                    <a:ext uri="{9D8B030D-6E8A-4147-A177-3AD203B41FA5}">
                      <a16:colId xmlns:a16="http://schemas.microsoft.com/office/drawing/2014/main" val="894246192"/>
                    </a:ext>
                  </a:extLst>
                </a:gridCol>
              </a:tblGrid>
              <a:tr h="546863">
                <a:tc>
                  <a:txBody>
                    <a:bodyPr/>
                    <a:lstStyle/>
                    <a:p>
                      <a:r>
                        <a:rPr lang="uk-UA" sz="1600" dirty="0"/>
                        <a:t>Назва проекту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«Школа – територія прав</a:t>
                      </a:r>
                      <a:r>
                        <a:rPr lang="uk-UA" sz="1600" baseline="0" dirty="0"/>
                        <a:t> людини»</a:t>
                      </a:r>
                      <a:endParaRPr lang="uk-UA" sz="1600" dirty="0"/>
                    </a:p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712183"/>
                  </a:ext>
                </a:extLst>
              </a:tr>
              <a:tr h="469191">
                <a:tc>
                  <a:txBody>
                    <a:bodyPr/>
                    <a:lstStyle/>
                    <a:p>
                      <a:r>
                        <a:rPr lang="uk-UA" sz="1200" dirty="0"/>
                        <a:t>Назва пріоритету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Формування правової компетентності учнів</a:t>
                      </a:r>
                    </a:p>
                    <a:p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8194"/>
                  </a:ext>
                </a:extLst>
              </a:tr>
              <a:tr h="624986">
                <a:tc>
                  <a:txBody>
                    <a:bodyPr/>
                    <a:lstStyle/>
                    <a:p>
                      <a:r>
                        <a:rPr lang="uk-UA" sz="1200" dirty="0"/>
                        <a:t>Проблема, для вирішення якої призначений проект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/>
                        <a:t>Набуття учнями громадянських та правових</a:t>
                      </a:r>
                      <a:r>
                        <a:rPr lang="uk-UA" sz="1200" baseline="0" dirty="0"/>
                        <a:t> </a:t>
                      </a:r>
                      <a:r>
                        <a:rPr lang="uk-UA" sz="1200" baseline="0" dirty="0" err="1"/>
                        <a:t>компетентностей</a:t>
                      </a:r>
                      <a:r>
                        <a:rPr lang="uk-UA" sz="1200" baseline="0" dirty="0"/>
                        <a:t>, покращення знань з основ права</a:t>
                      </a:r>
                      <a:endParaRPr lang="uk-UA" sz="1200" dirty="0"/>
                    </a:p>
                    <a:p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42271"/>
                  </a:ext>
                </a:extLst>
              </a:tr>
              <a:tr h="469191">
                <a:tc>
                  <a:txBody>
                    <a:bodyPr/>
                    <a:lstStyle/>
                    <a:p>
                      <a:r>
                        <a:rPr lang="uk-UA" sz="1200" dirty="0"/>
                        <a:t>Заінтересовані сторони проекту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Учителі,</a:t>
                      </a:r>
                      <a:r>
                        <a:rPr lang="uk-UA" sz="1200" baseline="0" dirty="0"/>
                        <a:t> учні, батьки, громада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502414"/>
                  </a:ext>
                </a:extLst>
              </a:tr>
              <a:tr h="989562">
                <a:tc>
                  <a:txBody>
                    <a:bodyPr/>
                    <a:lstStyle/>
                    <a:p>
                      <a:r>
                        <a:rPr lang="uk-UA" sz="1200" dirty="0"/>
                        <a:t>Мета проекту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Залучити учнів до дослідження сфер порушення прав підлітків,</a:t>
                      </a:r>
                      <a:r>
                        <a:rPr lang="uk-UA" sz="1200" baseline="0" dirty="0"/>
                        <a:t> віднайти способи індивідуального і колективного захисту прав людини шляхом створення, учнівським самоврядування,  комісії на чолі з омбудсменом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55017"/>
                  </a:ext>
                </a:extLst>
              </a:tr>
              <a:tr h="807274">
                <a:tc>
                  <a:txBody>
                    <a:bodyPr/>
                    <a:lstStyle/>
                    <a:p>
                      <a:r>
                        <a:rPr lang="uk-UA" sz="1200" dirty="0"/>
                        <a:t>Цілі проекту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Сприяння розвитку гуманного суспільства </a:t>
                      </a:r>
                      <a:r>
                        <a:rPr lang="uk-UA" sz="1200" baseline="0" dirty="0"/>
                        <a:t> заснованого на повазі до життя і гідності людини; формування юридичної обізнаності учнів; створення атмосфери поваги в учнівському середовищі.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32815"/>
                  </a:ext>
                </a:extLst>
              </a:tr>
              <a:tr h="807274">
                <a:tc>
                  <a:txBody>
                    <a:bodyPr/>
                    <a:lstStyle/>
                    <a:p>
                      <a:r>
                        <a:rPr lang="uk-UA" sz="1200" dirty="0"/>
                        <a:t>Очікувані</a:t>
                      </a:r>
                      <a:r>
                        <a:rPr lang="uk-UA" sz="1200" baseline="0" dirty="0"/>
                        <a:t> результати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Навчити учнів відстоювати свої права, свою гідність; покращити правову культуру учнів, доброзичливе ставлення до оточуючих; навчити учнів відповідати за свої вчинки.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37670"/>
                  </a:ext>
                </a:extLst>
              </a:tr>
              <a:tr h="469191">
                <a:tc>
                  <a:txBody>
                    <a:bodyPr/>
                    <a:lstStyle/>
                    <a:p>
                      <a:r>
                        <a:rPr lang="uk-UA" sz="1200" dirty="0"/>
                        <a:t>Орієнтована  тривалість проекту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</a:t>
                      </a:r>
                      <a:r>
                        <a:rPr lang="uk-UA" sz="1200" baseline="0" dirty="0"/>
                        <a:t> роки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5474"/>
                  </a:ext>
                </a:extLst>
              </a:tr>
              <a:tr h="469191">
                <a:tc>
                  <a:txBody>
                    <a:bodyPr/>
                    <a:lstStyle/>
                    <a:p>
                      <a:r>
                        <a:rPr lang="uk-UA" sz="1200" dirty="0"/>
                        <a:t>Учасники</a:t>
                      </a:r>
                      <a:r>
                        <a:rPr lang="uk-UA" sz="1200" baseline="0" dirty="0"/>
                        <a:t> проекту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ДВП  ГУНП   в</a:t>
                      </a:r>
                      <a:r>
                        <a:rPr lang="uk-UA" sz="1200" baseline="0" dirty="0"/>
                        <a:t> Дніпропетровський області</a:t>
                      </a:r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99694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398" y="1997235"/>
            <a:ext cx="4999871" cy="37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0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55230" y="258141"/>
            <a:ext cx="8991600" cy="16459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партнери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32383" y="1994670"/>
            <a:ext cx="9880744" cy="3602566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Школа співпрацює із закладами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нашого району,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сільською бібліотекою,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будинком  дитячої творчості Дніпровського району,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історичним музеєм ім. Яворницького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ДНУ ім. Олеся Гончара, Металургійною академією, 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УДХТУ, </a:t>
            </a:r>
            <a:r>
              <a:rPr lang="uk-UA" sz="2800" b="1" dirty="0">
                <a:solidFill>
                  <a:schemeClr val="bg1"/>
                </a:solidFill>
              </a:rPr>
              <a:t> ВПУ № 17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0" y="5522243"/>
            <a:ext cx="388149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72" y="5522243"/>
            <a:ext cx="38830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97" y="5522243"/>
            <a:ext cx="38830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8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081" y="1969478"/>
            <a:ext cx="7729728" cy="18808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NON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scholae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sed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vitas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discimus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40587" y="4215844"/>
            <a:ext cx="83767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Вчимося не заради школи,</a:t>
            </a:r>
          </a:p>
          <a:p>
            <a:pPr algn="ctr"/>
            <a:r>
              <a:rPr lang="uk-U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 для життя!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617680" y="401725"/>
            <a:ext cx="4059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Гасло школи:</a:t>
            </a:r>
          </a:p>
        </p:txBody>
      </p:sp>
    </p:spTree>
    <p:extLst>
      <p:ext uri="{BB962C8B-B14F-4D97-AF65-F5344CB8AC3E}">
        <p14:creationId xmlns:p14="http://schemas.microsoft.com/office/powerpoint/2010/main" val="345726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89" y="1196967"/>
            <a:ext cx="12826920" cy="173766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54707" y="3102415"/>
            <a:ext cx="4636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Прапор школи</a:t>
            </a:r>
            <a:endParaRPr lang="uk-UA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5129" y="353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5" name="Picture 1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74" y="1196967"/>
            <a:ext cx="1739154" cy="17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6893057" y="3086364"/>
            <a:ext cx="503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Емблема школи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941320" y="10291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Вперед до знань,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Мій друг і брат!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будуть добрі наші справи,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Серця натхненні для держави!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силу нам - найважча праця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Задля добробуту і щастя!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990407" y="-10661"/>
            <a:ext cx="399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Девіз школи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76116" y="4156640"/>
            <a:ext cx="5130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Наше Кредо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школа високої культури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творчо мислячими учнями, громадянською відповідальністю та їх умінням учитися впродовж життя.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959601" y="4005518"/>
            <a:ext cx="574503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 діяльності</a:t>
            </a:r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створення умов для розвитку </a:t>
            </a:r>
          </a:p>
          <a:p>
            <a:pPr algn="ctr"/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особистості і творчої самореалізації</a:t>
            </a:r>
          </a:p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кожного учня, його морального,</a:t>
            </a:r>
          </a:p>
          <a:p>
            <a:pPr algn="ctr"/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інтелектуального, фізичного, </a:t>
            </a:r>
          </a:p>
          <a:p>
            <a:pPr algn="ctr"/>
            <a:r>
              <a:rPr lang="uk-U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художньо-естетичного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28820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205" y="1483480"/>
            <a:ext cx="7659973" cy="5374520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ru-RU" sz="5100" b="1" dirty="0">
                <a:solidFill>
                  <a:schemeClr val="bg1"/>
                </a:solidFill>
              </a:rPr>
              <a:t>1907 – почала д</a:t>
            </a:r>
            <a:r>
              <a:rPr lang="uk-UA" sz="5100" b="1" dirty="0">
                <a:solidFill>
                  <a:schemeClr val="bg1"/>
                </a:solidFill>
              </a:rPr>
              <a:t>іяти Сурсько-Литовська церковно-приходська школа</a:t>
            </a:r>
          </a:p>
          <a:p>
            <a:pPr marL="342900" indent="-342900" algn="l">
              <a:buBlip>
                <a:blip r:embed="rId2"/>
              </a:buBlip>
            </a:pPr>
            <a:r>
              <a:rPr lang="uk-UA" sz="5100" b="1" dirty="0">
                <a:solidFill>
                  <a:schemeClr val="bg1"/>
                </a:solidFill>
              </a:rPr>
              <a:t>1913-1914 – двокласне церковно-приходське училище </a:t>
            </a:r>
            <a:r>
              <a:rPr lang="uk-UA" sz="5100" b="1" dirty="0">
                <a:solidFill>
                  <a:schemeClr val="bg1"/>
                </a:solidFill>
                <a:latin typeface="Corbel" panose="020B0503020204020204" pitchFamily="34" charset="0"/>
              </a:rPr>
              <a:t>з п′ятьома відділеннями і однокласне </a:t>
            </a:r>
            <a:r>
              <a:rPr lang="uk-UA" sz="5100" b="1" dirty="0">
                <a:solidFill>
                  <a:srgbClr val="000000"/>
                </a:solidFill>
              </a:rPr>
              <a:t>церковне-приходське училище </a:t>
            </a:r>
            <a:r>
              <a:rPr lang="uk-UA" sz="5100" b="1" dirty="0">
                <a:solidFill>
                  <a:srgbClr val="000000"/>
                </a:solidFill>
                <a:latin typeface="Corbel" panose="020B0503020204020204" pitchFamily="34" charset="0"/>
              </a:rPr>
              <a:t>з трьома відділеннями</a:t>
            </a:r>
            <a:endParaRPr lang="uk-UA" sz="51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uk-UA" sz="5100" b="1" dirty="0">
                <a:solidFill>
                  <a:schemeClr val="bg1"/>
                </a:solidFill>
              </a:rPr>
              <a:t>1918 – збудований одноповерховий корпус, який збережений і досі</a:t>
            </a:r>
          </a:p>
          <a:p>
            <a:pPr marL="342900" indent="-342900" algn="l">
              <a:buBlip>
                <a:blip r:embed="rId2"/>
              </a:buBlip>
            </a:pPr>
            <a:r>
              <a:rPr lang="uk-UA" sz="5100" b="1" dirty="0">
                <a:solidFill>
                  <a:schemeClr val="bg1"/>
                </a:solidFill>
              </a:rPr>
              <a:t>1921 – школа стає семирічною</a:t>
            </a:r>
          </a:p>
          <a:p>
            <a:pPr marL="342900" indent="-342900" algn="l">
              <a:buBlip>
                <a:blip r:embed="rId2"/>
              </a:buBlip>
            </a:pPr>
            <a:r>
              <a:rPr lang="uk-UA" sz="5100" b="1" dirty="0">
                <a:solidFill>
                  <a:schemeClr val="bg1"/>
                </a:solidFill>
              </a:rPr>
              <a:t>1938 – відбувся перший випуск середньої школи</a:t>
            </a:r>
          </a:p>
          <a:p>
            <a:pPr marL="342900" indent="-342900" algn="l">
              <a:buBlip>
                <a:blip r:embed="rId2"/>
              </a:buBlip>
            </a:pPr>
            <a:r>
              <a:rPr lang="uk-UA" sz="5100" b="1" dirty="0">
                <a:solidFill>
                  <a:schemeClr val="bg1"/>
                </a:solidFill>
              </a:rPr>
              <a:t>1974 і 1989 – добудовані споруди навчального корпусу</a:t>
            </a:r>
          </a:p>
          <a:p>
            <a:pPr marL="342900" indent="-342900" algn="l">
              <a:buBlip>
                <a:blip r:embed="rId2"/>
              </a:buBlip>
            </a:pPr>
            <a:r>
              <a:rPr lang="uk-UA" sz="5100" b="1" dirty="0">
                <a:solidFill>
                  <a:schemeClr val="bg1"/>
                </a:solidFill>
              </a:rPr>
              <a:t>2017  (вересень)– школа відзначила 110-ту річницю з  </a:t>
            </a:r>
            <a:r>
              <a:rPr lang="uk-UA" sz="5100" b="1" dirty="0" err="1">
                <a:solidFill>
                  <a:schemeClr val="bg1"/>
                </a:solidFill>
              </a:rPr>
              <a:t>з</a:t>
            </a:r>
            <a:r>
              <a:rPr lang="uk-UA" sz="5100" b="1" dirty="0">
                <a:solidFill>
                  <a:schemeClr val="bg1"/>
                </a:solidFill>
              </a:rPr>
              <a:t> дня заснування</a:t>
            </a:r>
          </a:p>
          <a:p>
            <a:pPr algn="l"/>
            <a:r>
              <a:rPr lang="uk-UA" sz="4400" b="1" dirty="0">
                <a:solidFill>
                  <a:schemeClr val="bg1"/>
                </a:solidFill>
              </a:rPr>
              <a:t>	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59" y="172205"/>
            <a:ext cx="7761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05" y="4087446"/>
            <a:ext cx="4155831" cy="2770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77" y="1483480"/>
            <a:ext cx="4166459" cy="24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111" y="228161"/>
            <a:ext cx="8991600" cy="8661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accent1">
                    <a:lumMod val="75000"/>
                  </a:schemeClr>
                </a:solidFill>
              </a:rPr>
              <a:t>Школа   сьогодні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1" y="1248508"/>
            <a:ext cx="4405100" cy="560949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Навчальний заклад розраховано на </a:t>
            </a:r>
            <a:r>
              <a:rPr lang="uk-UA" b="1" dirty="0">
                <a:solidFill>
                  <a:srgbClr val="FF0000"/>
                </a:solidFill>
              </a:rPr>
              <a:t>630</a:t>
            </a:r>
            <a:r>
              <a:rPr lang="uk-UA" b="1" dirty="0">
                <a:solidFill>
                  <a:schemeClr val="bg1"/>
                </a:solidFill>
              </a:rPr>
              <a:t>  учнів</a:t>
            </a:r>
          </a:p>
          <a:p>
            <a:r>
              <a:rPr lang="uk-UA" b="1" dirty="0">
                <a:solidFill>
                  <a:schemeClr val="bg1"/>
                </a:solidFill>
              </a:rPr>
              <a:t>Сьогодні навчається </a:t>
            </a:r>
            <a:r>
              <a:rPr lang="uk-UA" b="1" dirty="0">
                <a:solidFill>
                  <a:srgbClr val="FF0000"/>
                </a:solidFill>
              </a:rPr>
              <a:t>344 </a:t>
            </a:r>
            <a:r>
              <a:rPr lang="uk-UA" b="1" dirty="0">
                <a:solidFill>
                  <a:schemeClr val="bg1"/>
                </a:solidFill>
              </a:rPr>
              <a:t>дітей</a:t>
            </a:r>
          </a:p>
          <a:p>
            <a:r>
              <a:rPr lang="uk-UA" b="1" dirty="0">
                <a:solidFill>
                  <a:schemeClr val="bg1"/>
                </a:solidFill>
              </a:rPr>
              <a:t>Їх навчають </a:t>
            </a:r>
            <a:r>
              <a:rPr lang="uk-UA" b="1" dirty="0">
                <a:solidFill>
                  <a:srgbClr val="FF0000"/>
                </a:solidFill>
              </a:rPr>
              <a:t>30</a:t>
            </a:r>
            <a:r>
              <a:rPr lang="uk-UA" b="1" dirty="0">
                <a:solidFill>
                  <a:schemeClr val="bg1"/>
                </a:solidFill>
              </a:rPr>
              <a:t> педагогічних працівників</a:t>
            </a:r>
          </a:p>
          <a:p>
            <a:r>
              <a:rPr lang="uk-UA" b="1" dirty="0">
                <a:solidFill>
                  <a:schemeClr val="bg1"/>
                </a:solidFill>
              </a:rPr>
              <a:t>Вища освіта – </a:t>
            </a:r>
            <a:r>
              <a:rPr lang="uk-UA" b="1" dirty="0">
                <a:solidFill>
                  <a:srgbClr val="FF0000"/>
                </a:solidFill>
              </a:rPr>
              <a:t>26</a:t>
            </a:r>
            <a:r>
              <a:rPr lang="uk-UA" b="1" dirty="0">
                <a:solidFill>
                  <a:schemeClr val="bg1"/>
                </a:solidFill>
              </a:rPr>
              <a:t> учителів</a:t>
            </a:r>
          </a:p>
          <a:p>
            <a:r>
              <a:rPr lang="uk-UA" b="1" dirty="0">
                <a:solidFill>
                  <a:schemeClr val="bg1"/>
                </a:solidFill>
              </a:rPr>
              <a:t>Вища категорія – </a:t>
            </a:r>
            <a:r>
              <a:rPr lang="uk-UA" b="1" dirty="0">
                <a:solidFill>
                  <a:srgbClr val="FF0000"/>
                </a:solidFill>
              </a:rPr>
              <a:t>12</a:t>
            </a:r>
            <a:r>
              <a:rPr lang="uk-UA" b="1" dirty="0">
                <a:solidFill>
                  <a:schemeClr val="bg1"/>
                </a:solidFill>
              </a:rPr>
              <a:t> учителів</a:t>
            </a:r>
          </a:p>
          <a:p>
            <a:r>
              <a:rPr lang="uk-UA" b="1" dirty="0">
                <a:solidFill>
                  <a:schemeClr val="bg1"/>
                </a:solidFill>
              </a:rPr>
              <a:t>І категорія – </a:t>
            </a:r>
            <a:r>
              <a:rPr lang="uk-UA" b="1" dirty="0">
                <a:solidFill>
                  <a:srgbClr val="FF0000"/>
                </a:solidFill>
              </a:rPr>
              <a:t>8</a:t>
            </a:r>
            <a:r>
              <a:rPr lang="uk-UA" b="1" dirty="0">
                <a:solidFill>
                  <a:schemeClr val="bg1"/>
                </a:solidFill>
              </a:rPr>
              <a:t> учителів</a:t>
            </a:r>
          </a:p>
          <a:p>
            <a:r>
              <a:rPr lang="uk-UA" b="1" dirty="0">
                <a:solidFill>
                  <a:schemeClr val="bg1"/>
                </a:solidFill>
              </a:rPr>
              <a:t>Соціальний педагог – </a:t>
            </a:r>
            <a:r>
              <a:rPr lang="uk-UA" b="1" dirty="0">
                <a:solidFill>
                  <a:srgbClr val="FF0000"/>
                </a:solidFill>
              </a:rPr>
              <a:t>1</a:t>
            </a:r>
          </a:p>
          <a:p>
            <a:r>
              <a:rPr lang="uk-UA" b="1" dirty="0">
                <a:solidFill>
                  <a:schemeClr val="bg1"/>
                </a:solidFill>
              </a:rPr>
              <a:t>Практичний психолог – </a:t>
            </a:r>
            <a:r>
              <a:rPr lang="uk-UA" b="1" dirty="0">
                <a:solidFill>
                  <a:srgbClr val="FF0000"/>
                </a:solidFill>
              </a:rPr>
              <a:t>1</a:t>
            </a:r>
          </a:p>
          <a:p>
            <a:r>
              <a:rPr lang="uk-UA" b="1" dirty="0">
                <a:solidFill>
                  <a:schemeClr val="bg1"/>
                </a:solidFill>
              </a:rPr>
              <a:t>Учитель-методист – </a:t>
            </a:r>
            <a:r>
              <a:rPr lang="uk-UA" b="1" dirty="0">
                <a:solidFill>
                  <a:srgbClr val="FF0000"/>
                </a:solidFill>
              </a:rPr>
              <a:t>2</a:t>
            </a:r>
          </a:p>
          <a:p>
            <a:r>
              <a:rPr lang="uk-UA" b="1" dirty="0">
                <a:solidFill>
                  <a:schemeClr val="bg1"/>
                </a:solidFill>
              </a:rPr>
              <a:t>Керівник гуртка методист – </a:t>
            </a:r>
            <a:r>
              <a:rPr lang="uk-UA" b="1" dirty="0">
                <a:solidFill>
                  <a:srgbClr val="FF0000"/>
                </a:solidFill>
              </a:rPr>
              <a:t>1</a:t>
            </a:r>
          </a:p>
          <a:p>
            <a:r>
              <a:rPr lang="uk-UA" b="1" dirty="0">
                <a:solidFill>
                  <a:schemeClr val="bg1"/>
                </a:solidFill>
              </a:rPr>
              <a:t>Старших вчителів - </a:t>
            </a:r>
            <a:r>
              <a:rPr lang="uk-UA" b="1" dirty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95" y="1564210"/>
            <a:ext cx="3275040" cy="2183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55" y="1564210"/>
            <a:ext cx="3266341" cy="21775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55" y="4053254"/>
            <a:ext cx="3732336" cy="2488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47" y="4053254"/>
            <a:ext cx="3121053" cy="25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175" y="110252"/>
            <a:ext cx="7729728" cy="1188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Досвід вчителів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824" y="1424065"/>
            <a:ext cx="5591330" cy="5216577"/>
          </a:xfrm>
        </p:spPr>
        <p:txBody>
          <a:bodyPr>
            <a:normAutofit/>
          </a:bodyPr>
          <a:lstStyle/>
          <a:p>
            <a:r>
              <a:rPr lang="uk-UA" b="1" dirty="0"/>
              <a:t>Знак «Відмінник освіти України» - 5 вчителів</a:t>
            </a:r>
          </a:p>
          <a:p>
            <a:r>
              <a:rPr lang="uk-UA" b="1" dirty="0"/>
              <a:t>Нагороджені грамотами Голови Дніпропетровської обласної ради  - 10 вчителів</a:t>
            </a:r>
          </a:p>
          <a:p>
            <a:r>
              <a:rPr lang="uk-UA" b="1" dirty="0"/>
              <a:t>Мають свої публікації в «Учительський журнал </a:t>
            </a:r>
            <a:r>
              <a:rPr lang="en-US" b="1" dirty="0"/>
              <a:t>on-line</a:t>
            </a:r>
            <a:r>
              <a:rPr lang="uk-UA" b="1" dirty="0"/>
              <a:t>»</a:t>
            </a:r>
            <a:r>
              <a:rPr lang="en-US" b="1" dirty="0"/>
              <a:t> </a:t>
            </a:r>
            <a:r>
              <a:rPr lang="uk-UA" b="1" dirty="0"/>
              <a:t>видавнича група «Основа» - 6 вчителів</a:t>
            </a:r>
          </a:p>
          <a:p>
            <a:r>
              <a:rPr lang="uk-UA" b="1" dirty="0"/>
              <a:t>31 учень школи стали призерами у ІІ турі Всеукраїнських предметних олімпіад</a:t>
            </a:r>
          </a:p>
          <a:p>
            <a:r>
              <a:rPr lang="uk-UA" b="1" dirty="0"/>
              <a:t>9 учнів взяли участь у ІІІ турі Всеукраїнської олімпіади</a:t>
            </a:r>
          </a:p>
          <a:p>
            <a:r>
              <a:rPr lang="uk-UA" b="1" dirty="0"/>
              <a:t>5 вчителів брали участь у виставці </a:t>
            </a:r>
            <a:br>
              <a:rPr lang="uk-UA" b="1" dirty="0"/>
            </a:br>
            <a:r>
              <a:rPr lang="uk-UA" b="1" dirty="0"/>
              <a:t>«Освіта України» в м.Київ.</a:t>
            </a:r>
          </a:p>
          <a:p>
            <a:r>
              <a:rPr lang="uk-UA" b="1" dirty="0"/>
              <a:t>Учитель фізики має досвід рецензента і консультанта наукових робіт міжнародного формату (Перу, </a:t>
            </a:r>
            <a:r>
              <a:rPr lang="uk-UA" b="1" dirty="0" err="1"/>
              <a:t>Арекіпа</a:t>
            </a:r>
            <a:r>
              <a:rPr lang="uk-UA" b="1" dirty="0"/>
              <a:t>)</a:t>
            </a:r>
          </a:p>
          <a:p>
            <a:endParaRPr lang="uk-UA" b="1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9519" y="1169088"/>
            <a:ext cx="5636301" cy="5231567"/>
          </a:xfrm>
        </p:spPr>
        <p:txBody>
          <a:bodyPr>
            <a:normAutofit/>
          </a:bodyPr>
          <a:lstStyle/>
          <a:p>
            <a:endParaRPr lang="uk-UA" b="1" dirty="0"/>
          </a:p>
          <a:p>
            <a:pPr lvl="1"/>
            <a:r>
              <a:rPr lang="uk-UA" b="1" u="sng" dirty="0" err="1"/>
              <a:t>Хмельковський</a:t>
            </a:r>
            <a:r>
              <a:rPr lang="uk-UA" b="1" u="sng" dirty="0"/>
              <a:t> Василь Федорович</a:t>
            </a:r>
            <a:r>
              <a:rPr lang="uk-UA" b="1" dirty="0"/>
              <a:t>, директор закладу, учасник Всеукраїнської науково-практичної конференції «Професійне вдосконалення керівників опорних шкіл в умовах децентралізації освіти»</a:t>
            </a:r>
            <a:br>
              <a:rPr lang="uk-UA" b="1" dirty="0"/>
            </a:br>
            <a:r>
              <a:rPr lang="uk-UA" b="1" dirty="0"/>
              <a:t> (1-2 грудня 2016р.) має в матеріалах конференції публікацію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«Опорна школа: перспективи, функціонування, шлях покращення змісту та якості шкільної освіти» </a:t>
            </a:r>
            <a:r>
              <a:rPr lang="uk-UA" b="1" dirty="0"/>
              <a:t>у збірнику робіт за  видавництвом Міністерства освіти і науки України, ДНВЗ «Університет менеджменту освіти» НАПН України, Консорціум закладів післядипломної освіти.</a:t>
            </a:r>
          </a:p>
          <a:p>
            <a:pPr lvl="1"/>
            <a:r>
              <a:rPr lang="uk-UA" b="1" u="sng" dirty="0" err="1"/>
              <a:t>Горяніна</a:t>
            </a:r>
            <a:r>
              <a:rPr lang="uk-UA" b="1" u="sng" dirty="0"/>
              <a:t> Олена Вікторівна</a:t>
            </a:r>
            <a:r>
              <a:rPr lang="uk-UA" b="1" dirty="0"/>
              <a:t>, учитель початкових класів, має публікацію в Збірнику наукових праць студентів «Актуальні питання теорії і практики початкового навчання» - </a:t>
            </a:r>
            <a:r>
              <a:rPr lang="uk-UA" b="1" dirty="0">
                <a:solidFill>
                  <a:srgbClr val="FFC000"/>
                </a:solidFill>
              </a:rPr>
              <a:t>«Розвиток літературно-творчих здібностей молодих школярів на </a:t>
            </a:r>
            <a:r>
              <a:rPr lang="uk-UA" b="1" dirty="0" err="1">
                <a:solidFill>
                  <a:srgbClr val="FFC000"/>
                </a:solidFill>
              </a:rPr>
              <a:t>уроках</a:t>
            </a:r>
            <a:r>
              <a:rPr lang="uk-UA" b="1" dirty="0">
                <a:solidFill>
                  <a:srgbClr val="FFC000"/>
                </a:solidFill>
              </a:rPr>
              <a:t> літературного читання»  </a:t>
            </a:r>
            <a:r>
              <a:rPr lang="uk-UA" b="1" dirty="0">
                <a:solidFill>
                  <a:schemeClr val="tx1"/>
                </a:solidFill>
              </a:rPr>
              <a:t>(</a:t>
            </a:r>
            <a:r>
              <a:rPr lang="uk-UA" b="1" dirty="0"/>
              <a:t>Кривий </a:t>
            </a:r>
            <a:r>
              <a:rPr lang="uk-UA" b="1" dirty="0" err="1"/>
              <a:t>Ріг,ДНВЗ</a:t>
            </a:r>
            <a:r>
              <a:rPr lang="uk-UA" b="1" dirty="0"/>
              <a:t> «Криворізький </a:t>
            </a:r>
            <a:r>
              <a:rPr lang="uk-UA" b="1" dirty="0" err="1"/>
              <a:t>держпед</a:t>
            </a:r>
            <a:r>
              <a:rPr lang="uk-UA" b="1" dirty="0"/>
              <a:t> університет, 2017, Вип.10)</a:t>
            </a: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1532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382" y="190536"/>
            <a:ext cx="7729728" cy="7062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Школа  визначається: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115" y="1011468"/>
            <a:ext cx="10268262" cy="1529510"/>
          </a:xfrm>
        </p:spPr>
        <p:txBody>
          <a:bodyPr>
            <a:noAutofit/>
          </a:bodyPr>
          <a:lstStyle/>
          <a:p>
            <a:r>
              <a:rPr lang="uk-UA" sz="2000" b="1" dirty="0"/>
              <a:t>Педагогічний колектив працює над обласним науково-методичним проектом </a:t>
            </a:r>
            <a:r>
              <a:rPr lang="uk-UA" sz="2000" b="1" i="1" dirty="0"/>
              <a:t>«Освітні стратегії соціалізіції особистості і громадянського суспільства» (2015-2019р.р.)</a:t>
            </a:r>
          </a:p>
          <a:p>
            <a:r>
              <a:rPr lang="uk-UA" sz="2000" b="1" dirty="0"/>
              <a:t>Внутрішкільна проблематика, над якою працює педагогічний колектив «Соціалізація особистості у школі в умовах сучасного загальноосвітнього простору сільського регіону»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02" y="2540978"/>
            <a:ext cx="6328196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293" y="179876"/>
            <a:ext cx="8991600" cy="7521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3">
                    <a:lumMod val="75000"/>
                  </a:schemeClr>
                </a:solidFill>
              </a:rPr>
              <a:t>Основні досягнення школи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5717" y="1081726"/>
            <a:ext cx="10844959" cy="5442166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uk-UA" sz="2400" b="1" dirty="0">
                <a:solidFill>
                  <a:schemeClr val="bg1"/>
                </a:solidFill>
              </a:rPr>
              <a:t>Учні школи є членами обласної спілки творчо обдарованих дітей </a:t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КЗ «Дніпропетровський обласний дитячо-юнацький кіноцентр «Веснянка» Дніпропетровської обласної ради»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b="1" dirty="0">
                <a:solidFill>
                  <a:schemeClr val="bg1"/>
                </a:solidFill>
              </a:rPr>
              <a:t>Олімпіади </a:t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II </a:t>
            </a:r>
            <a:r>
              <a:rPr lang="ru-RU" sz="2400" b="1" dirty="0" err="1">
                <a:solidFill>
                  <a:schemeClr val="bg1"/>
                </a:solidFill>
              </a:rPr>
              <a:t>етап</a:t>
            </a:r>
            <a:r>
              <a:rPr lang="ru-RU" sz="2400" b="1" dirty="0">
                <a:solidFill>
                  <a:schemeClr val="bg1"/>
                </a:solidFill>
              </a:rPr>
              <a:t>, брало участь 34 </a:t>
            </a:r>
            <a:r>
              <a:rPr lang="ru-RU" sz="2400" b="1" dirty="0" err="1">
                <a:solidFill>
                  <a:schemeClr val="bg1"/>
                </a:solidFill>
              </a:rPr>
              <a:t>учн</a:t>
            </a:r>
            <a:r>
              <a:rPr lang="uk-UA" sz="2400" b="1" dirty="0">
                <a:solidFill>
                  <a:schemeClr val="bg1"/>
                </a:solidFill>
              </a:rPr>
              <a:t>і, вибороли 30 призових місць, 2017 р.)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b="1" dirty="0">
                <a:solidFill>
                  <a:schemeClr val="bg1"/>
                </a:solidFill>
              </a:rPr>
              <a:t>Учні є переможцями: </a:t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- Всеукраїнської виставки </a:t>
            </a:r>
            <a:r>
              <a:rPr lang="uk-UA" sz="2400" b="1" dirty="0" err="1">
                <a:solidFill>
                  <a:schemeClr val="bg1"/>
                </a:solidFill>
              </a:rPr>
              <a:t>декоративно</a:t>
            </a:r>
            <a:r>
              <a:rPr lang="uk-UA" sz="2400" b="1" dirty="0">
                <a:solidFill>
                  <a:schemeClr val="bg1"/>
                </a:solidFill>
              </a:rPr>
              <a:t>-ужиткового і образотворчого мистецтва «Знай і люби свій край»</a:t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- Обласного конкурсу «Обдаровані діти – надія України»</a:t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- Всеукраїнського інтерактивного учнівського конкурсу юних суспільствознавців «Кришталева сова»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      - «Літературний Всесвіт», який проводив Національний центр аерокосмічної освіти молоді </a:t>
            </a:r>
            <a:r>
              <a:rPr lang="uk-UA" sz="2400" b="1" dirty="0" err="1">
                <a:solidFill>
                  <a:schemeClr val="bg1"/>
                </a:solidFill>
              </a:rPr>
              <a:t>ім.О.М.Макарова</a:t>
            </a:r>
            <a:r>
              <a:rPr lang="uk-UA" sz="2400" b="1" dirty="0">
                <a:solidFill>
                  <a:schemeClr val="bg1"/>
                </a:solidFill>
              </a:rPr>
              <a:t> ( ІІІ місце, 2016р.)</a:t>
            </a:r>
          </a:p>
          <a:p>
            <a:pPr marL="342900" indent="-342900">
              <a:buBlip>
                <a:blip r:embed="rId2"/>
              </a:buBlip>
            </a:pPr>
            <a:endParaRPr lang="uk-UA" dirty="0">
              <a:solidFill>
                <a:schemeClr val="bg1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uk-UA" dirty="0">
              <a:solidFill>
                <a:schemeClr val="bg1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pPr marL="342900" indent="-342900">
              <a:buBlip>
                <a:blip r:embed="rId2"/>
              </a:buBlip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02722" y="1210239"/>
            <a:ext cx="3719147" cy="5647761"/>
          </a:xfrm>
        </p:spPr>
        <p:txBody>
          <a:bodyPr>
            <a:normAutofit/>
          </a:bodyPr>
          <a:lstStyle/>
          <a:p>
            <a:r>
              <a:rPr lang="uk-UA" b="1" dirty="0"/>
              <a:t>Студія екологічного дизайну</a:t>
            </a:r>
          </a:p>
          <a:p>
            <a:r>
              <a:rPr lang="uk-UA" b="1" dirty="0"/>
              <a:t>Гурток Петриківського розпису</a:t>
            </a:r>
          </a:p>
          <a:p>
            <a:r>
              <a:rPr lang="uk-UA" b="1" dirty="0"/>
              <a:t>Музичний гурток «Зірочка»</a:t>
            </a:r>
          </a:p>
          <a:p>
            <a:r>
              <a:rPr lang="uk-UA" b="1" dirty="0"/>
              <a:t>Хореографічний гурток </a:t>
            </a:r>
            <a:br>
              <a:rPr lang="uk-UA" b="1" dirty="0"/>
            </a:br>
            <a:r>
              <a:rPr lang="uk-UA" b="1" dirty="0"/>
              <a:t>«Свій стиль»</a:t>
            </a:r>
          </a:p>
          <a:p>
            <a:r>
              <a:rPr lang="uk-UA" b="1" dirty="0"/>
              <a:t>Вокальний гурток</a:t>
            </a:r>
          </a:p>
          <a:p>
            <a:r>
              <a:rPr lang="uk-UA" b="1" dirty="0"/>
              <a:t>Театральний гурток</a:t>
            </a:r>
          </a:p>
          <a:p>
            <a:r>
              <a:rPr lang="uk-UA" b="1" dirty="0"/>
              <a:t>Секція футболу </a:t>
            </a:r>
          </a:p>
          <a:p>
            <a:pPr lvl="1"/>
            <a:endParaRPr lang="uk-UA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395066"/>
            <a:ext cx="7729728" cy="6951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Чим  сьогодні  живе  школа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91" y="4414669"/>
            <a:ext cx="3335217" cy="22234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64" y="2003861"/>
            <a:ext cx="4060516" cy="40605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8" y="1492648"/>
            <a:ext cx="4053254" cy="27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6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228" y="190969"/>
            <a:ext cx="7729728" cy="74980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Чим  сьогодні  живе  школа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206732" y="1421292"/>
            <a:ext cx="342395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/>
              <a:t>Форми учнівського самоврядування: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uk-UA" sz="2200" b="1" dirty="0"/>
              <a:t>«</a:t>
            </a:r>
            <a:r>
              <a:rPr lang="uk-UA" sz="2200" b="1" dirty="0" err="1"/>
              <a:t>Добрик</a:t>
            </a:r>
            <a:r>
              <a:rPr lang="uk-UA" sz="2200" b="1" dirty="0"/>
              <a:t>» (1-4 класи)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uk-UA" sz="2200" b="1" dirty="0"/>
              <a:t>«Козацький гарт» </a:t>
            </a:r>
            <a:br>
              <a:rPr lang="uk-UA" sz="2200" b="1" dirty="0"/>
            </a:br>
            <a:r>
              <a:rPr lang="uk-UA" sz="2200" b="1" dirty="0"/>
              <a:t>(5-8 класи)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uk-UA" sz="2200" b="1" dirty="0"/>
              <a:t>«Президентська учнівська шкільна республіка» </a:t>
            </a:r>
            <a:br>
              <a:rPr lang="uk-UA" sz="2200" b="1" dirty="0"/>
            </a:br>
            <a:r>
              <a:rPr lang="uk-UA" sz="2200" b="1" dirty="0"/>
              <a:t>(9-11 класи)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uk-UA" sz="2200" b="1" dirty="0"/>
              <a:t>Музеї: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uk-UA" sz="2200" b="1" dirty="0"/>
              <a:t>Історико-краєзнавчий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uk-UA" sz="2200" b="1" dirty="0"/>
              <a:t>Етнографічний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uk-UA" sz="2200" b="1" dirty="0"/>
              <a:t>Художньо-меморіальний </a:t>
            </a:r>
            <a:r>
              <a:rPr lang="uk-UA" sz="2200" b="1" dirty="0" err="1"/>
              <a:t>ім.Ф.П.Решетникова</a:t>
            </a:r>
            <a:endParaRPr lang="uk-UA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4" y="4320934"/>
            <a:ext cx="3912202" cy="2207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2" y="1232121"/>
            <a:ext cx="3847834" cy="2550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503" y="3870976"/>
            <a:ext cx="3671402" cy="2745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85" y="1055768"/>
            <a:ext cx="3918439" cy="2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985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728</TotalTime>
  <Words>906</Words>
  <Application>Microsoft Office PowerPoint</Application>
  <PresentationFormat>Широкоэкранный</PresentationFormat>
  <Paragraphs>167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Corbel</vt:lpstr>
      <vt:lpstr>Gill Sans MT</vt:lpstr>
      <vt:lpstr>Times New Roman</vt:lpstr>
      <vt:lpstr>Wingdings</vt:lpstr>
      <vt:lpstr>Parcel</vt:lpstr>
      <vt:lpstr>Комунальний  Заклад  Сурсько-Литовська   загальноосвітня школа і-ііі ступенів</vt:lpstr>
      <vt:lpstr>Презентация PowerPoint</vt:lpstr>
      <vt:lpstr>Презентация PowerPoint</vt:lpstr>
      <vt:lpstr>Школа   сьогодні </vt:lpstr>
      <vt:lpstr>Досвід вчителів</vt:lpstr>
      <vt:lpstr>Школа  визначається:</vt:lpstr>
      <vt:lpstr>Основні досягнення школи</vt:lpstr>
      <vt:lpstr>Чим  сьогодні  живе  школа</vt:lpstr>
      <vt:lpstr>Чим  сьогодні  живе  школа</vt:lpstr>
      <vt:lpstr>Майбутнє   навчального  закладу</vt:lpstr>
      <vt:lpstr>Презентация PowerPoint</vt:lpstr>
      <vt:lpstr>Презентация PowerPoint</vt:lpstr>
      <vt:lpstr>Презентация PowerPoint</vt:lpstr>
      <vt:lpstr>Сильні сторони</vt:lpstr>
      <vt:lpstr>можливості</vt:lpstr>
      <vt:lpstr>Презентация PowerPoint</vt:lpstr>
      <vt:lpstr>Проекти, що вже реалізуються в навчальному закладі</vt:lpstr>
      <vt:lpstr>партнери</vt:lpstr>
      <vt:lpstr>NON scholae, sed vitas discimus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КЗ Сурсько-Литовська  зош</dc:title>
  <dc:creator>Ученик 6</dc:creator>
  <cp:lastModifiedBy>Пользователь</cp:lastModifiedBy>
  <cp:revision>88</cp:revision>
  <dcterms:created xsi:type="dcterms:W3CDTF">2017-12-21T10:27:43Z</dcterms:created>
  <dcterms:modified xsi:type="dcterms:W3CDTF">2020-03-24T10:37:25Z</dcterms:modified>
</cp:coreProperties>
</file>